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00"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B3CF50-47AA-4A4F-9F1F-477F912B67E1}" type="datetimeFigureOut">
              <a:rPr lang="en-US" smtClean="0"/>
              <a:pPr/>
              <a:t>4/22/2014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13CF42-F40C-47DF-B741-8483075A7515}" type="slidenum">
              <a:rPr lang="en-US" smtClean="0"/>
              <a:pPr/>
              <a:t>‹#›</a:t>
            </a:fld>
            <a:endParaRPr lang="en-US" dirty="0"/>
          </a:p>
        </p:txBody>
      </p:sp>
    </p:spTree>
    <p:extLst>
      <p:ext uri="{BB962C8B-B14F-4D97-AF65-F5344CB8AC3E}">
        <p14:creationId xmlns:p14="http://schemas.microsoft.com/office/powerpoint/2010/main" val="385776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two types of cell- prokaryotic and eukaryotic.  Eukaryotic cells have a nucleus to hold the cell’s nuclear DNA.  Organisms</a:t>
            </a:r>
            <a:r>
              <a:rPr lang="en-US" baseline="0" dirty="0" smtClean="0"/>
              <a:t> with these cells include the Kingdoms Fungi, Plantae, Animalia, and Protista (Many textbooks still say protists are in a Kingdom; however, they are now phyla).  Prokaryotic cells do not have a nucleus to hold their DNA.  Prokaryotic DNA is not membrane bound, rather is located in the cytoplasm of the cell.  Prokaryotes include bacteria only.  There are three domains: Eukarya (plants, animals, protists, fungi), Archaea, and Bacteria.  We will concentrate on the Domain Archaea.</a:t>
            </a:r>
            <a:endParaRPr lang="en-US" dirty="0"/>
          </a:p>
        </p:txBody>
      </p:sp>
      <p:sp>
        <p:nvSpPr>
          <p:cNvPr id="4" name="Slide Number Placeholder 3"/>
          <p:cNvSpPr>
            <a:spLocks noGrp="1"/>
          </p:cNvSpPr>
          <p:nvPr>
            <p:ph type="sldNum" sz="quarter" idx="10"/>
          </p:nvPr>
        </p:nvSpPr>
        <p:spPr/>
        <p:txBody>
          <a:bodyPr/>
          <a:lstStyle/>
          <a:p>
            <a:fld id="{5E13CF42-F40C-47DF-B741-8483075A7515}"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a little information to refresh our memory on the Domain Bacteria.</a:t>
            </a:r>
            <a:endParaRPr lang="en-US" dirty="0"/>
          </a:p>
        </p:txBody>
      </p:sp>
      <p:sp>
        <p:nvSpPr>
          <p:cNvPr id="4" name="Slide Number Placeholder 3"/>
          <p:cNvSpPr>
            <a:spLocks noGrp="1"/>
          </p:cNvSpPr>
          <p:nvPr>
            <p:ph type="sldNum" sz="quarter" idx="10"/>
          </p:nvPr>
        </p:nvSpPr>
        <p:spPr/>
        <p:txBody>
          <a:bodyPr/>
          <a:lstStyle/>
          <a:p>
            <a:fld id="{5E13CF42-F40C-47DF-B741-8483075A7515}"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are these organisms the first thought to evolve on Earth?  </a:t>
            </a:r>
            <a:r>
              <a:rPr lang="en-US" i="1" dirty="0" smtClean="0"/>
              <a:t>They are able to live in harsh environments without oxygen.  It is thought that</a:t>
            </a:r>
            <a:r>
              <a:rPr lang="en-US" i="1" baseline="0" dirty="0" smtClean="0"/>
              <a:t> the Earth did not have oxygen for some time.</a:t>
            </a:r>
            <a:endParaRPr lang="en-US" i="1" dirty="0"/>
          </a:p>
        </p:txBody>
      </p:sp>
      <p:sp>
        <p:nvSpPr>
          <p:cNvPr id="4" name="Slide Number Placeholder 3"/>
          <p:cNvSpPr>
            <a:spLocks noGrp="1"/>
          </p:cNvSpPr>
          <p:nvPr>
            <p:ph type="sldNum" sz="quarter" idx="10"/>
          </p:nvPr>
        </p:nvSpPr>
        <p:spPr/>
        <p:txBody>
          <a:bodyPr/>
          <a:lstStyle/>
          <a:p>
            <a:fld id="{5E13CF42-F40C-47DF-B741-8483075A7515}"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many types of archaeabacteria, but we will focus on one type- methanogens</a:t>
            </a:r>
            <a:r>
              <a:rPr lang="en-US" baseline="0" dirty="0" smtClean="0"/>
              <a:t> because they make methane aka natural gas.  Anaerobic respiration is the process of making chemical energy the cell can use, ATP, without oxygen.</a:t>
            </a:r>
            <a:endParaRPr lang="en-US" dirty="0"/>
          </a:p>
        </p:txBody>
      </p:sp>
      <p:sp>
        <p:nvSpPr>
          <p:cNvPr id="4" name="Slide Number Placeholder 3"/>
          <p:cNvSpPr>
            <a:spLocks noGrp="1"/>
          </p:cNvSpPr>
          <p:nvPr>
            <p:ph type="sldNum" sz="quarter" idx="10"/>
          </p:nvPr>
        </p:nvSpPr>
        <p:spPr/>
        <p:txBody>
          <a:bodyPr/>
          <a:lstStyle/>
          <a:p>
            <a:fld id="{5E13CF42-F40C-47DF-B741-8483075A7515}"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Made in</a:t>
            </a:r>
            <a:r>
              <a:rPr lang="en-US" baseline="0" dirty="0" smtClean="0"/>
              <a:t> the rumen of the digestive tract</a:t>
            </a:r>
            <a:endParaRPr lang="en-US" dirty="0"/>
          </a:p>
        </p:txBody>
      </p:sp>
      <p:sp>
        <p:nvSpPr>
          <p:cNvPr id="4" name="Slide Number Placeholder 3"/>
          <p:cNvSpPr>
            <a:spLocks noGrp="1"/>
          </p:cNvSpPr>
          <p:nvPr>
            <p:ph type="sldNum" sz="quarter" idx="10"/>
          </p:nvPr>
        </p:nvSpPr>
        <p:spPr/>
        <p:txBody>
          <a:bodyPr/>
          <a:lstStyle/>
          <a:p>
            <a:fld id="{5E13CF42-F40C-47DF-B741-8483075A7515}"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could discuss aerobic respiration and explain how oxygen is depleted and carbon dioxide is produced as a waste product.</a:t>
            </a:r>
            <a:endParaRPr lang="en-US" dirty="0"/>
          </a:p>
        </p:txBody>
      </p:sp>
      <p:sp>
        <p:nvSpPr>
          <p:cNvPr id="4" name="Slide Number Placeholder 3"/>
          <p:cNvSpPr>
            <a:spLocks noGrp="1"/>
          </p:cNvSpPr>
          <p:nvPr>
            <p:ph type="sldNum" sz="quarter" idx="10"/>
          </p:nvPr>
        </p:nvSpPr>
        <p:spPr/>
        <p:txBody>
          <a:bodyPr/>
          <a:lstStyle/>
          <a:p>
            <a:fld id="{5E13CF42-F40C-47DF-B741-8483075A7515}"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Anaerobic</a:t>
            </a:r>
            <a:r>
              <a:rPr lang="en-US" baseline="0" dirty="0" smtClean="0"/>
              <a:t>, archaeabacteria that produce methane</a:t>
            </a:r>
          </a:p>
          <a:p>
            <a:pPr marL="228600" indent="-228600">
              <a:buAutoNum type="arabicPeriod"/>
            </a:pPr>
            <a:r>
              <a:rPr lang="en-US" baseline="0" dirty="0" smtClean="0"/>
              <a:t>Anaerobic respiration</a:t>
            </a:r>
          </a:p>
          <a:p>
            <a:pPr marL="228600" indent="-228600">
              <a:buAutoNum type="arabicPeriod"/>
            </a:pPr>
            <a:r>
              <a:rPr lang="en-US" baseline="0" dirty="0" smtClean="0"/>
              <a:t>Extreme environments where no oxygen is found such as marshes, digestive tracts of animals</a:t>
            </a:r>
          </a:p>
          <a:p>
            <a:pPr marL="228600" indent="-228600">
              <a:buAutoNum type="arabicPeriod"/>
            </a:pPr>
            <a:r>
              <a:rPr lang="en-US" baseline="0" dirty="0" smtClean="0"/>
              <a:t>Similarities: same metabolic pathway is used to form methane</a:t>
            </a:r>
          </a:p>
          <a:p>
            <a:pPr marL="228600" indent="-228600">
              <a:buNone/>
            </a:pPr>
            <a:r>
              <a:rPr lang="en-US" baseline="0" dirty="0" smtClean="0"/>
              <a:t>Differences: Body- takes a relatively short amount of time to produce methane</a:t>
            </a:r>
          </a:p>
          <a:p>
            <a:pPr marL="228600" indent="-228600">
              <a:buNone/>
            </a:pPr>
            <a:r>
              <a:rPr lang="en-US" baseline="0" dirty="0" smtClean="0"/>
              <a:t>Earth- could take a very long time</a:t>
            </a:r>
            <a:endParaRPr lang="en-US" dirty="0"/>
          </a:p>
        </p:txBody>
      </p:sp>
      <p:sp>
        <p:nvSpPr>
          <p:cNvPr id="4" name="Slide Number Placeholder 3"/>
          <p:cNvSpPr>
            <a:spLocks noGrp="1"/>
          </p:cNvSpPr>
          <p:nvPr>
            <p:ph type="sldNum" sz="quarter" idx="10"/>
          </p:nvPr>
        </p:nvSpPr>
        <p:spPr/>
        <p:txBody>
          <a:bodyPr/>
          <a:lstStyle/>
          <a:p>
            <a:fld id="{5E13CF42-F40C-47DF-B741-8483075A7515}"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38F3F-A8F0-4036-98D6-0CFC2B48D940}" type="datetimeFigureOut">
              <a:rPr lang="en-US" smtClean="0"/>
              <a:pPr/>
              <a:t>4/22/2014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654316-4A93-4293-A910-48F3195C60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38F3F-A8F0-4036-98D6-0CFC2B48D940}" type="datetimeFigureOut">
              <a:rPr lang="en-US" smtClean="0"/>
              <a:pPr/>
              <a:t>4/22/2014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54316-4A93-4293-A910-48F3195C60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Methanogens</a:t>
            </a:r>
            <a:endParaRPr lang="en-US" dirty="0"/>
          </a:p>
        </p:txBody>
      </p:sp>
      <p:sp>
        <p:nvSpPr>
          <p:cNvPr id="3" name="Subtitle 2"/>
          <p:cNvSpPr>
            <a:spLocks noGrp="1"/>
          </p:cNvSpPr>
          <p:nvPr>
            <p:ph type="subTitle" idx="1"/>
          </p:nvPr>
        </p:nvSpPr>
        <p:spPr/>
        <p:txBody>
          <a:bodyPr/>
          <a:lstStyle/>
          <a:p>
            <a:r>
              <a:rPr lang="en-US" dirty="0" smtClean="0"/>
              <a:t>Methanogenesis </a:t>
            </a:r>
          </a:p>
          <a:p>
            <a:r>
              <a:rPr lang="en-US" dirty="0" smtClean="0"/>
              <a:t> Earth and Body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idx="1"/>
          </p:nvPr>
        </p:nvSpPr>
        <p:spPr/>
        <p:txBody>
          <a:bodyPr/>
          <a:lstStyle/>
          <a:p>
            <a:r>
              <a:rPr lang="en-US" dirty="0" smtClean="0"/>
              <a:t>1. What are methanogens?</a:t>
            </a:r>
          </a:p>
          <a:p>
            <a:r>
              <a:rPr lang="en-US" dirty="0" smtClean="0"/>
              <a:t>2. What type of metabolic pathway do methanogens use to make ATP?</a:t>
            </a:r>
          </a:p>
          <a:p>
            <a:r>
              <a:rPr lang="en-US" dirty="0" smtClean="0"/>
              <a:t>3. Where are methanogens found?</a:t>
            </a:r>
          </a:p>
          <a:p>
            <a:r>
              <a:rPr lang="en-US" dirty="0" smtClean="0"/>
              <a:t>4. Create a Venn diagram to compare and contrast methanogenesis within the Earth and the body.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a:t>
            </a:r>
            <a:endParaRPr lang="en-US" dirty="0"/>
          </a:p>
        </p:txBody>
      </p:sp>
      <p:sp>
        <p:nvSpPr>
          <p:cNvPr id="3" name="Content Placeholder 2"/>
          <p:cNvSpPr>
            <a:spLocks noGrp="1"/>
          </p:cNvSpPr>
          <p:nvPr>
            <p:ph idx="1"/>
          </p:nvPr>
        </p:nvSpPr>
        <p:spPr/>
        <p:txBody>
          <a:bodyPr/>
          <a:lstStyle/>
          <a:p>
            <a:r>
              <a:rPr lang="en-US" dirty="0" smtClean="0"/>
              <a:t>Bacteria are prokaryotic cells </a:t>
            </a:r>
          </a:p>
          <a:p>
            <a:pPr lvl="1"/>
            <a:r>
              <a:rPr lang="en-US" dirty="0" smtClean="0"/>
              <a:t>do not contain a nucleus</a:t>
            </a:r>
          </a:p>
          <a:p>
            <a:r>
              <a:rPr lang="en-US" dirty="0" smtClean="0"/>
              <a:t>2 domains of bacteria:</a:t>
            </a:r>
          </a:p>
          <a:p>
            <a:pPr lvl="1"/>
            <a:r>
              <a:rPr lang="en-US" dirty="0" smtClean="0"/>
              <a:t>Archaeabacteria</a:t>
            </a:r>
          </a:p>
          <a:p>
            <a:pPr lvl="1"/>
            <a:r>
              <a:rPr lang="en-US" dirty="0" smtClean="0"/>
              <a:t>Bacteria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Bacteria</a:t>
            </a:r>
            <a:endParaRPr lang="en-US" dirty="0"/>
          </a:p>
        </p:txBody>
      </p:sp>
      <p:sp>
        <p:nvSpPr>
          <p:cNvPr id="3" name="Content Placeholder 2"/>
          <p:cNvSpPr>
            <a:spLocks noGrp="1"/>
          </p:cNvSpPr>
          <p:nvPr>
            <p:ph idx="1"/>
          </p:nvPr>
        </p:nvSpPr>
        <p:spPr/>
        <p:txBody>
          <a:bodyPr/>
          <a:lstStyle/>
          <a:p>
            <a:r>
              <a:rPr lang="en-US" dirty="0" smtClean="0"/>
              <a:t>Have cell walls made of the carbohydrate peptidoglycan</a:t>
            </a:r>
          </a:p>
          <a:p>
            <a:r>
              <a:rPr lang="en-US" dirty="0" smtClean="0"/>
              <a:t>Live everywhere except harsh environments</a:t>
            </a:r>
          </a:p>
          <a:p>
            <a:r>
              <a:rPr lang="en-US" dirty="0" smtClean="0"/>
              <a:t>Can be pathogens</a:t>
            </a:r>
          </a:p>
          <a:p>
            <a:r>
              <a:rPr lang="en-US" dirty="0" smtClean="0"/>
              <a:t>Can be helpful to environment and humans by decomposing, cleaning oil spills, or making dairy products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Archaea</a:t>
            </a:r>
            <a:endParaRPr lang="en-US" dirty="0"/>
          </a:p>
        </p:txBody>
      </p:sp>
      <p:sp>
        <p:nvSpPr>
          <p:cNvPr id="3" name="Content Placeholder 2"/>
          <p:cNvSpPr>
            <a:spLocks noGrp="1"/>
          </p:cNvSpPr>
          <p:nvPr>
            <p:ph idx="1"/>
          </p:nvPr>
        </p:nvSpPr>
        <p:spPr/>
        <p:txBody>
          <a:bodyPr>
            <a:normAutofit/>
          </a:bodyPr>
          <a:lstStyle/>
          <a:p>
            <a:r>
              <a:rPr lang="en-US" dirty="0" smtClean="0"/>
              <a:t>Do have cell walls, but not made of peptidoglycan</a:t>
            </a:r>
          </a:p>
          <a:p>
            <a:r>
              <a:rPr lang="en-US" dirty="0" smtClean="0"/>
              <a:t>Are thought to be the first organisms to evolve on Earth </a:t>
            </a:r>
          </a:p>
          <a:p>
            <a:r>
              <a:rPr lang="en-US" dirty="0" smtClean="0"/>
              <a:t>Live in harsh environments only</a:t>
            </a:r>
          </a:p>
          <a:p>
            <a:pPr lvl="1"/>
            <a:r>
              <a:rPr lang="en-US" dirty="0" smtClean="0"/>
              <a:t>Really hot, cold, acidic, alkaline, or salty </a:t>
            </a:r>
          </a:p>
          <a:p>
            <a:pPr lvl="1"/>
            <a:r>
              <a:rPr lang="en-US" dirty="0" smtClean="0"/>
              <a:t>Such as undersea volcanic vents, very salty water, and digestive tracts</a:t>
            </a:r>
          </a:p>
          <a:p>
            <a:pPr lvl="1"/>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Archaea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Type of archaeabacteria:</a:t>
            </a:r>
          </a:p>
          <a:p>
            <a:r>
              <a:rPr lang="en-US" dirty="0" smtClean="0"/>
              <a:t>Methanogens- autotrophic, use anaerobic respiration to make ATP</a:t>
            </a:r>
          </a:p>
          <a:p>
            <a:pPr marL="342900" lvl="1" indent="-342900">
              <a:buFont typeface="Arial" pitchFamily="34" charset="0"/>
              <a:buChar char="•"/>
            </a:pPr>
            <a:r>
              <a:rPr lang="en-US" dirty="0" smtClean="0"/>
              <a:t>Cannot live in the presence of oxygen</a:t>
            </a:r>
          </a:p>
          <a:p>
            <a:r>
              <a:rPr lang="en-US" dirty="0" smtClean="0"/>
              <a:t>Carbon is reduced to produce methane as a product</a:t>
            </a:r>
          </a:p>
          <a:p>
            <a:r>
              <a:rPr lang="en-US" dirty="0" smtClean="0"/>
              <a:t>Examples:</a:t>
            </a:r>
          </a:p>
          <a:p>
            <a:r>
              <a:rPr lang="en-US" dirty="0" smtClean="0"/>
              <a:t>CO₂ + 4H₂ → CH₄ + 2H₂O</a:t>
            </a:r>
          </a:p>
          <a:p>
            <a:r>
              <a:rPr lang="en-US" dirty="0" smtClean="0"/>
              <a:t>C₃COOH → CH₄ + CO₂</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Methanogens</a:t>
            </a:r>
            <a:endParaRPr lang="en-US" dirty="0"/>
          </a:p>
        </p:txBody>
      </p:sp>
      <p:sp>
        <p:nvSpPr>
          <p:cNvPr id="3" name="Content Placeholder 2"/>
          <p:cNvSpPr>
            <a:spLocks noGrp="1"/>
          </p:cNvSpPr>
          <p:nvPr>
            <p:ph idx="1"/>
          </p:nvPr>
        </p:nvSpPr>
        <p:spPr/>
        <p:txBody>
          <a:bodyPr/>
          <a:lstStyle/>
          <a:p>
            <a:r>
              <a:rPr lang="en-US" dirty="0" smtClean="0"/>
              <a:t>Found in the digestive tracts of animals, deep layers of marine sediment, hydrothermal vents, and wetlands.</a:t>
            </a:r>
          </a:p>
          <a:p>
            <a:r>
              <a:rPr lang="en-US" dirty="0" smtClean="0"/>
              <a:t>Responsible for some of the flatulence of animals even some humans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Methanogens</a:t>
            </a:r>
            <a:endParaRPr lang="en-US" dirty="0"/>
          </a:p>
        </p:txBody>
      </p:sp>
      <p:sp>
        <p:nvSpPr>
          <p:cNvPr id="3" name="Content Placeholder 2"/>
          <p:cNvSpPr>
            <a:spLocks noGrp="1"/>
          </p:cNvSpPr>
          <p:nvPr>
            <p:ph idx="1"/>
          </p:nvPr>
        </p:nvSpPr>
        <p:spPr/>
        <p:txBody>
          <a:bodyPr/>
          <a:lstStyle/>
          <a:p>
            <a:r>
              <a:rPr lang="en-US" dirty="0" smtClean="0"/>
              <a:t>Methanogens utilize the CO₂ and H₂ in the gut of some animals</a:t>
            </a:r>
          </a:p>
          <a:p>
            <a:r>
              <a:rPr lang="en-US" dirty="0" smtClean="0"/>
              <a:t>This will give CH₄ off as a product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Methanogens</a:t>
            </a:r>
            <a:endParaRPr lang="en-US" dirty="0"/>
          </a:p>
        </p:txBody>
      </p:sp>
      <p:sp>
        <p:nvSpPr>
          <p:cNvPr id="3" name="Content Placeholder 2"/>
          <p:cNvSpPr>
            <a:spLocks noGrp="1"/>
          </p:cNvSpPr>
          <p:nvPr>
            <p:ph idx="1"/>
          </p:nvPr>
        </p:nvSpPr>
        <p:spPr/>
        <p:txBody>
          <a:bodyPr>
            <a:normAutofit fontScale="92500"/>
          </a:bodyPr>
          <a:lstStyle/>
          <a:p>
            <a:r>
              <a:rPr lang="en-US" dirty="0" smtClean="0"/>
              <a:t>Methanogenesis- formation of methane by methanogens is the last step in the decay of organic matter in the Earth.  As oxygen or other electron acceptors are depleted from the environment, carbon dioxide and hydrogen accumulate.  This CO₂ is reduced by H₂ to form CH₄ as a product.</a:t>
            </a:r>
          </a:p>
          <a:p>
            <a:r>
              <a:rPr lang="en-US" dirty="0" smtClean="0"/>
              <a:t>Methanogenesis is responsible for a signification amount of natural gas in the Earth.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Gas</a:t>
            </a:r>
            <a:endParaRPr lang="en-US" dirty="0"/>
          </a:p>
        </p:txBody>
      </p:sp>
      <p:sp>
        <p:nvSpPr>
          <p:cNvPr id="3" name="Content Placeholder 2"/>
          <p:cNvSpPr>
            <a:spLocks noGrp="1"/>
          </p:cNvSpPr>
          <p:nvPr>
            <p:ph idx="1"/>
          </p:nvPr>
        </p:nvSpPr>
        <p:spPr/>
        <p:txBody>
          <a:bodyPr/>
          <a:lstStyle/>
          <a:p>
            <a:r>
              <a:rPr lang="en-US" dirty="0" smtClean="0"/>
              <a:t>The simplest hydrocarbon and the main component in natural gas.</a:t>
            </a:r>
          </a:p>
          <a:p>
            <a:r>
              <a:rPr lang="en-US" dirty="0" smtClean="0"/>
              <a:t>Natural gas is important for making electricity</a:t>
            </a:r>
          </a:p>
          <a:p>
            <a:r>
              <a:rPr lang="en-US" dirty="0" smtClean="0"/>
              <a:t>In doing this, produces less CO₂ and more energy per mass than other fossil fuels.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674</Words>
  <Application>Microsoft Office PowerPoint</Application>
  <PresentationFormat>On-screen Show (4:3)</PresentationFormat>
  <Paragraphs>65</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Methanogens</vt:lpstr>
      <vt:lpstr>Bacteria</vt:lpstr>
      <vt:lpstr>Domain Bacteria</vt:lpstr>
      <vt:lpstr>Domain Archaea</vt:lpstr>
      <vt:lpstr>Domain: Archaea</vt:lpstr>
      <vt:lpstr>Methanogens</vt:lpstr>
      <vt:lpstr>Methanogens</vt:lpstr>
      <vt:lpstr>Methanogens</vt:lpstr>
      <vt:lpstr>Natural Gas</vt:lpstr>
      <vt:lpstr>Exit Slip</vt:lpstr>
    </vt:vector>
  </TitlesOfParts>
  <Company>Brookland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Methanogens</dc:title>
  <dc:creator>ccampbell</dc:creator>
  <cp:lastModifiedBy>Mary Ann</cp:lastModifiedBy>
  <cp:revision>25</cp:revision>
  <dcterms:created xsi:type="dcterms:W3CDTF">2014-04-07T20:03:06Z</dcterms:created>
  <dcterms:modified xsi:type="dcterms:W3CDTF">2014-04-22T13:52:23Z</dcterms:modified>
</cp:coreProperties>
</file>